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19c83de1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119c83de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19c83de1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119c83de1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e013d9fa2_0_4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e013d9fa2_0_4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18dac1c5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18dac1c5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0e013d9f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0e013d9f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118dac1c5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118dac1c5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e013d9fa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0e013d9fa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e013d9fa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0e013d9fa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11a7ff720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11a7ff720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118dac1c5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118dac1c5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118dac1c5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118dac1c5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gif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gif"/><Relationship Id="rId4" Type="http://schemas.openxmlformats.org/officeDocument/2006/relationships/image" Target="../media/image4.pn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6000" y="152400"/>
            <a:ext cx="2371274" cy="50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336225" y="2310150"/>
            <a:ext cx="83841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b="1" lang="en" sz="2200">
                <a:solidFill>
                  <a:srgbClr val="3C78D8"/>
                </a:solidFill>
              </a:rPr>
              <a:t>Intelligent Object Sorting using Deep Reinforcement Learning Robot &amp; Computer Vision</a:t>
            </a:r>
            <a:endParaRPr sz="2200"/>
          </a:p>
        </p:txBody>
      </p:sp>
      <p:cxnSp>
        <p:nvCxnSpPr>
          <p:cNvPr id="56" name="Google Shape;56;p13"/>
          <p:cNvCxnSpPr/>
          <p:nvPr/>
        </p:nvCxnSpPr>
        <p:spPr>
          <a:xfrm>
            <a:off x="450675" y="3762850"/>
            <a:ext cx="822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" name="Google Shape;57;p13"/>
          <p:cNvSpPr txBox="1"/>
          <p:nvPr/>
        </p:nvSpPr>
        <p:spPr>
          <a:xfrm>
            <a:off x="336225" y="3331750"/>
            <a:ext cx="3975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Robotics Lab, Winter Term 2021-22</a:t>
            </a:r>
            <a:endParaRPr sz="1600">
              <a:solidFill>
                <a:srgbClr val="666666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36225" y="3956300"/>
            <a:ext cx="3975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Kanishk Navale / 3437531</a:t>
            </a:r>
            <a:br>
              <a:rPr b="1" lang="en" sz="1600">
                <a:solidFill>
                  <a:srgbClr val="666666"/>
                </a:solidFill>
              </a:rPr>
            </a:br>
            <a:r>
              <a:rPr b="1" lang="en" sz="1600">
                <a:solidFill>
                  <a:srgbClr val="666666"/>
                </a:solidFill>
              </a:rPr>
              <a:t>Olga Klimashevska / 3525388</a:t>
            </a:r>
            <a:endParaRPr b="1" sz="1600">
              <a:solidFill>
                <a:srgbClr val="666666"/>
              </a:solidFill>
            </a:endParaRPr>
          </a:p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175775" y="158875"/>
            <a:ext cx="556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C78D8"/>
                </a:solidFill>
              </a:rPr>
              <a:t>Pose Estimation Pipeline</a:t>
            </a:r>
            <a:endParaRPr/>
          </a:p>
        </p:txBody>
      </p:sp>
      <p:sp>
        <p:nvSpPr>
          <p:cNvPr id="135" name="Google Shape;13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7700" y="731575"/>
            <a:ext cx="5568600" cy="3132338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/>
        </p:nvSpPr>
        <p:spPr>
          <a:xfrm>
            <a:off x="175775" y="4067350"/>
            <a:ext cx="6202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22272E"/>
              </a:buClr>
              <a:buSzPts val="1400"/>
              <a:buChar char="●"/>
            </a:pPr>
            <a:r>
              <a:rPr lang="en">
                <a:solidFill>
                  <a:srgbClr val="22272E"/>
                </a:solidFill>
              </a:rPr>
              <a:t>Pose estimation is done for ‘red’ &amp; ‘blue’ objects.</a:t>
            </a:r>
            <a:endParaRPr>
              <a:solidFill>
                <a:srgbClr val="22272E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72E"/>
              </a:buClr>
              <a:buSzPts val="1200"/>
              <a:buChar char="●"/>
            </a:pPr>
            <a:r>
              <a:rPr lang="en">
                <a:solidFill>
                  <a:srgbClr val="22272E"/>
                </a:solidFill>
              </a:rPr>
              <a:t>Depth &amp; RGB image is used to compute the use. </a:t>
            </a:r>
            <a:endParaRPr>
              <a:solidFill>
                <a:srgbClr val="22272E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175775" y="158875"/>
            <a:ext cx="556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C78D8"/>
                </a:solidFill>
              </a:rPr>
              <a:t>Object Tending</a:t>
            </a:r>
            <a:endParaRPr/>
          </a:p>
        </p:txBody>
      </p:sp>
      <p:sp>
        <p:nvSpPr>
          <p:cNvPr id="143" name="Google Shape;14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9150" y="518175"/>
            <a:ext cx="3285700" cy="410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175775" y="158875"/>
            <a:ext cx="556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C78D8"/>
                </a:solidFill>
              </a:rPr>
              <a:t>Process Logging</a:t>
            </a:r>
            <a:endParaRPr/>
          </a:p>
        </p:txBody>
      </p:sp>
      <p:sp>
        <p:nvSpPr>
          <p:cNvPr id="150" name="Google Shape;15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1" name="Google Shape;151;p24"/>
          <p:cNvPicPr preferRelativeResize="0"/>
          <p:nvPr/>
        </p:nvPicPr>
        <p:blipFill rotWithShape="1">
          <a:blip r:embed="rId3">
            <a:alphaModFix/>
          </a:blip>
          <a:srcRect b="0" l="0" r="28724" t="0"/>
          <a:stretch/>
        </p:blipFill>
        <p:spPr>
          <a:xfrm>
            <a:off x="967513" y="788800"/>
            <a:ext cx="3985950" cy="314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0938" y="731575"/>
            <a:ext cx="2555550" cy="320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 txBox="1"/>
          <p:nvPr/>
        </p:nvSpPr>
        <p:spPr>
          <a:xfrm>
            <a:off x="175775" y="4249275"/>
            <a:ext cx="6202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22272E"/>
              </a:buClr>
              <a:buSzPts val="1400"/>
              <a:buChar char="●"/>
            </a:pPr>
            <a:r>
              <a:rPr lang="en">
                <a:solidFill>
                  <a:srgbClr val="22272E"/>
                </a:solidFill>
              </a:rPr>
              <a:t>We store the image from the Pose Estimation Pipeline as .png image.</a:t>
            </a:r>
            <a:endParaRPr>
              <a:solidFill>
                <a:srgbClr val="22272E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72E"/>
              </a:buClr>
              <a:buSzPts val="1200"/>
              <a:buChar char="●"/>
            </a:pPr>
            <a:r>
              <a:rPr lang="en">
                <a:solidFill>
                  <a:srgbClr val="22272E"/>
                </a:solidFill>
              </a:rPr>
              <a:t>Also, the detailed object data in a ‘.json’ file for debugging purposes.</a:t>
            </a:r>
            <a:endParaRPr>
              <a:solidFill>
                <a:srgbClr val="22272E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175775" y="158875"/>
            <a:ext cx="531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C78D8"/>
                </a:solidFill>
              </a:rPr>
              <a:t>Proof</a:t>
            </a:r>
            <a:r>
              <a:rPr b="1" lang="en" sz="2200">
                <a:solidFill>
                  <a:srgbClr val="3C78D8"/>
                </a:solidFill>
              </a:rPr>
              <a:t> of Concept</a:t>
            </a:r>
            <a:endParaRPr/>
          </a:p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125" y="860625"/>
            <a:ext cx="4084775" cy="36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4">
            <a:alphaModFix/>
          </a:blip>
          <a:srcRect b="1117" l="0" r="5517" t="0"/>
          <a:stretch/>
        </p:blipFill>
        <p:spPr>
          <a:xfrm>
            <a:off x="4495800" y="880788"/>
            <a:ext cx="4533625" cy="35603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175775" y="4590350"/>
            <a:ext cx="439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Benchmarking</a:t>
            </a:r>
            <a:r>
              <a:rPr lang="en" sz="1100"/>
              <a:t> DDPG, TD3 &amp; PPO on openai-gym ‘'FetchReach-v1'’</a:t>
            </a:r>
            <a:endParaRPr sz="1100"/>
          </a:p>
        </p:txBody>
      </p:sp>
      <p:sp>
        <p:nvSpPr>
          <p:cNvPr id="69" name="Google Shape;69;p14"/>
          <p:cNvSpPr txBox="1"/>
          <p:nvPr/>
        </p:nvSpPr>
        <p:spPr>
          <a:xfrm>
            <a:off x="5838200" y="4590350"/>
            <a:ext cx="2371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Training Profile of the DDPG Agent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175775" y="158875"/>
            <a:ext cx="531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C78D8"/>
                </a:solidFill>
              </a:rPr>
              <a:t>Vanilla DDPG Algorithm</a:t>
            </a:r>
            <a:endParaRPr/>
          </a:p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7275" y="732488"/>
            <a:ext cx="6002153" cy="410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175775" y="158875"/>
            <a:ext cx="476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C78D8"/>
                </a:solidFill>
              </a:rPr>
              <a:t>Engineering a better DDPG Algorithm</a:t>
            </a:r>
            <a:endParaRPr/>
          </a:p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3" name="Google Shape;83;p16"/>
          <p:cNvGrpSpPr/>
          <p:nvPr/>
        </p:nvGrpSpPr>
        <p:grpSpPr>
          <a:xfrm>
            <a:off x="1766286" y="581366"/>
            <a:ext cx="5611421" cy="4283239"/>
            <a:chOff x="1749637" y="731575"/>
            <a:chExt cx="5644725" cy="4128026"/>
          </a:xfrm>
        </p:grpSpPr>
        <p:pic>
          <p:nvPicPr>
            <p:cNvPr id="84" name="Google Shape;84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49637" y="731575"/>
              <a:ext cx="5644725" cy="41280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Google Shape;85;p16"/>
            <p:cNvSpPr/>
            <p:nvPr/>
          </p:nvSpPr>
          <p:spPr>
            <a:xfrm>
              <a:off x="2174725" y="2618250"/>
              <a:ext cx="851400" cy="2646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6"/>
            <p:cNvSpPr/>
            <p:nvPr/>
          </p:nvSpPr>
          <p:spPr>
            <a:xfrm>
              <a:off x="3607650" y="1561675"/>
              <a:ext cx="1443000" cy="2646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6"/>
            <p:cNvSpPr/>
            <p:nvPr/>
          </p:nvSpPr>
          <p:spPr>
            <a:xfrm>
              <a:off x="5720175" y="3981800"/>
              <a:ext cx="997200" cy="3390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175775" y="158875"/>
            <a:ext cx="476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C78D8"/>
                </a:solidFill>
              </a:rPr>
              <a:t>Prioritized Experience Replay Buffer</a:t>
            </a:r>
            <a:endParaRPr/>
          </a:p>
        </p:txBody>
      </p:sp>
      <p:sp>
        <p:nvSpPr>
          <p:cNvPr id="93" name="Google Shape;9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100" y="807775"/>
            <a:ext cx="5531800" cy="24990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214625" y="3534625"/>
            <a:ext cx="62022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22272E"/>
              </a:buClr>
              <a:buSzPts val="1400"/>
              <a:buChar char="●"/>
            </a:pPr>
            <a:r>
              <a:rPr lang="en">
                <a:solidFill>
                  <a:srgbClr val="22272E"/>
                </a:solidFill>
              </a:rPr>
              <a:t>Random Sampling of experiences is not used. </a:t>
            </a:r>
            <a:endParaRPr>
              <a:solidFill>
                <a:srgbClr val="22272E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72E"/>
              </a:buClr>
              <a:buSzPts val="1200"/>
              <a:buChar char="●"/>
            </a:pPr>
            <a:r>
              <a:rPr lang="en">
                <a:solidFill>
                  <a:srgbClr val="22272E"/>
                </a:solidFill>
              </a:rPr>
              <a:t>Instead, n</a:t>
            </a:r>
            <a:r>
              <a:rPr lang="en">
                <a:solidFill>
                  <a:srgbClr val="22272E"/>
                </a:solidFill>
              </a:rPr>
              <a:t>ewest experiences are sampled first.</a:t>
            </a:r>
            <a:endParaRPr>
              <a:solidFill>
                <a:srgbClr val="22272E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72E"/>
              </a:buClr>
              <a:buSzPts val="1200"/>
              <a:buChar char="●"/>
            </a:pPr>
            <a:r>
              <a:rPr lang="en">
                <a:solidFill>
                  <a:srgbClr val="22272E"/>
                </a:solidFill>
              </a:rPr>
              <a:t>Then, sample experiences priorities wise based on TD errors.</a:t>
            </a:r>
            <a:endParaRPr>
              <a:solidFill>
                <a:srgbClr val="22272E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72E"/>
              </a:buClr>
              <a:buSzPts val="1200"/>
              <a:buChar char="●"/>
            </a:pPr>
            <a:r>
              <a:rPr lang="en">
                <a:solidFill>
                  <a:srgbClr val="22272E"/>
                </a:solidFill>
              </a:rPr>
              <a:t>It enables the agent to relearn the experiences to get better rewards.</a:t>
            </a:r>
            <a:endParaRPr>
              <a:solidFill>
                <a:srgbClr val="22272E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175775" y="158875"/>
            <a:ext cx="476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C78D8"/>
                </a:solidFill>
              </a:rPr>
              <a:t>Parametric Exploration Noise</a:t>
            </a:r>
            <a:endParaRPr/>
          </a:p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" name="Google Shape;102;p18"/>
          <p:cNvSpPr txBox="1"/>
          <p:nvPr/>
        </p:nvSpPr>
        <p:spPr>
          <a:xfrm>
            <a:off x="175775" y="3863675"/>
            <a:ext cx="6202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22272E"/>
              </a:buClr>
              <a:buSzPts val="1400"/>
              <a:buChar char="●"/>
            </a:pPr>
            <a:r>
              <a:rPr lang="en">
                <a:solidFill>
                  <a:srgbClr val="22272E"/>
                </a:solidFill>
              </a:rPr>
              <a:t>Added </a:t>
            </a:r>
            <a:r>
              <a:rPr lang="en">
                <a:solidFill>
                  <a:srgbClr val="22272E"/>
                </a:solidFill>
              </a:rPr>
              <a:t>Gaussian Noise is not used for exploration (left image).</a:t>
            </a:r>
            <a:endParaRPr>
              <a:solidFill>
                <a:srgbClr val="22272E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72E"/>
              </a:buClr>
              <a:buSzPts val="1200"/>
              <a:buChar char="●"/>
            </a:pPr>
            <a:r>
              <a:rPr lang="en">
                <a:solidFill>
                  <a:srgbClr val="22272E"/>
                </a:solidFill>
              </a:rPr>
              <a:t>Instead, a new clone network of actor is created with noisy weights.</a:t>
            </a:r>
            <a:endParaRPr>
              <a:solidFill>
                <a:srgbClr val="22272E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72E"/>
              </a:buClr>
              <a:buSzPts val="1200"/>
              <a:buChar char="●"/>
            </a:pPr>
            <a:r>
              <a:rPr lang="en">
                <a:solidFill>
                  <a:srgbClr val="22272E"/>
                </a:solidFill>
              </a:rPr>
              <a:t>This ‘Noisy Actor’ produces noisy action for exploration.</a:t>
            </a:r>
            <a:endParaRPr>
              <a:solidFill>
                <a:srgbClr val="22272E"/>
              </a:solidFill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5649" y="660350"/>
            <a:ext cx="4112700" cy="301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175775" y="158875"/>
            <a:ext cx="476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C78D8"/>
                </a:solidFill>
              </a:rPr>
              <a:t>Building State &amp; Action for Interaction</a:t>
            </a:r>
            <a:endParaRPr/>
          </a:p>
        </p:txBody>
      </p:sp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Google Shape;110;p19"/>
          <p:cNvSpPr txBox="1"/>
          <p:nvPr/>
        </p:nvSpPr>
        <p:spPr>
          <a:xfrm>
            <a:off x="64400" y="980050"/>
            <a:ext cx="764010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22272E"/>
              </a:buClr>
              <a:buSzPts val="1400"/>
              <a:buChar char="●"/>
            </a:pPr>
            <a:r>
              <a:rPr lang="en">
                <a:solidFill>
                  <a:srgbClr val="22272E"/>
                </a:solidFill>
              </a:rPr>
              <a:t>For each play step in a game,</a:t>
            </a:r>
            <a:endParaRPr>
              <a:solidFill>
                <a:srgbClr val="22272E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72E"/>
              </a:buClr>
              <a:buSzPts val="1400"/>
              <a:buChar char="○"/>
            </a:pPr>
            <a:r>
              <a:rPr lang="en">
                <a:solidFill>
                  <a:srgbClr val="22272E"/>
                </a:solidFill>
              </a:rPr>
              <a:t>Build: state = Current Robot TCP(x, y, z) | Target Location P(x, y, z)</a:t>
            </a:r>
            <a:endParaRPr>
              <a:solidFill>
                <a:srgbClr val="22272E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72E"/>
              </a:buClr>
              <a:buSzPts val="1400"/>
              <a:buChar char="○"/>
            </a:pPr>
            <a:r>
              <a:rPr lang="en">
                <a:solidFill>
                  <a:srgbClr val="22272E"/>
                </a:solidFill>
              </a:rPr>
              <a:t>Compute: action = actor.choose_noisy_action(state)</a:t>
            </a:r>
            <a:endParaRPr>
              <a:solidFill>
                <a:srgbClr val="22272E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72E"/>
              </a:buClr>
              <a:buSzPts val="1400"/>
              <a:buChar char="○"/>
            </a:pPr>
            <a:r>
              <a:rPr lang="en">
                <a:solidFill>
                  <a:srgbClr val="22272E"/>
                </a:solidFill>
              </a:rPr>
              <a:t>Get: next_state, reward, done = env.step(action)</a:t>
            </a:r>
            <a:endParaRPr>
              <a:solidFill>
                <a:srgbClr val="22272E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72E"/>
              </a:buClr>
              <a:buSzPts val="1400"/>
              <a:buChar char="○"/>
            </a:pPr>
            <a:r>
              <a:rPr lang="en">
                <a:solidFill>
                  <a:srgbClr val="22272E"/>
                </a:solidFill>
              </a:rPr>
              <a:t>R</a:t>
            </a:r>
            <a:r>
              <a:rPr lang="en">
                <a:solidFill>
                  <a:srgbClr val="22272E"/>
                </a:solidFill>
              </a:rPr>
              <a:t>eward = -1.0 * Euclidean Distance (Current Robot TCP, Target Location P)</a:t>
            </a:r>
            <a:br>
              <a:rPr lang="en">
                <a:solidFill>
                  <a:srgbClr val="22272E"/>
                </a:solidFill>
              </a:rPr>
            </a:br>
            <a:endParaRPr>
              <a:solidFill>
                <a:srgbClr val="22272E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72E"/>
              </a:buClr>
              <a:buSzPts val="1400"/>
              <a:buChar char="●"/>
            </a:pPr>
            <a:r>
              <a:rPr lang="en">
                <a:solidFill>
                  <a:srgbClr val="22272E"/>
                </a:solidFill>
              </a:rPr>
              <a:t>DDPG Agent is optimized to maximize the reward for each play step over the games.</a:t>
            </a:r>
            <a:endParaRPr>
              <a:solidFill>
                <a:srgbClr val="22272E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175775" y="158875"/>
            <a:ext cx="556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C78D8"/>
                </a:solidFill>
              </a:rPr>
              <a:t>Comparison</a:t>
            </a:r>
            <a:r>
              <a:rPr b="1" lang="en" sz="2200">
                <a:solidFill>
                  <a:srgbClr val="3C78D8"/>
                </a:solidFill>
              </a:rPr>
              <a:t> of Vanilla DDPG &amp; Our DDPG</a:t>
            </a:r>
            <a:endParaRPr/>
          </a:p>
        </p:txBody>
      </p:sp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 rotWithShape="1">
          <a:blip r:embed="rId3">
            <a:alphaModFix/>
          </a:blip>
          <a:srcRect b="1117" l="0" r="5517" t="0"/>
          <a:stretch/>
        </p:blipFill>
        <p:spPr>
          <a:xfrm>
            <a:off x="213850" y="872225"/>
            <a:ext cx="4358156" cy="342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 rotWithShape="1">
          <a:blip r:embed="rId4">
            <a:alphaModFix/>
          </a:blip>
          <a:srcRect b="0" l="0" r="4498" t="0"/>
          <a:stretch/>
        </p:blipFill>
        <p:spPr>
          <a:xfrm>
            <a:off x="4681940" y="872225"/>
            <a:ext cx="4400426" cy="345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/>
        </p:nvSpPr>
        <p:spPr>
          <a:xfrm>
            <a:off x="256775" y="4468625"/>
            <a:ext cx="767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Result: The DDPG Agent is 5 times better (metric: training rewards) with PER &amp; Parametric Exploration Noise.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175775" y="158875"/>
            <a:ext cx="556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C78D8"/>
                </a:solidFill>
              </a:rPr>
              <a:t>Training DDPG Agent for Robot Motion</a:t>
            </a:r>
            <a:endParaRPr/>
          </a:p>
        </p:txBody>
      </p:sp>
      <p:sp>
        <p:nvSpPr>
          <p:cNvPr id="125" name="Google Shape;12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6" name="Google Shape;126;p21"/>
          <p:cNvPicPr preferRelativeResize="0"/>
          <p:nvPr/>
        </p:nvPicPr>
        <p:blipFill rotWithShape="1">
          <a:blip r:embed="rId3">
            <a:alphaModFix/>
          </a:blip>
          <a:srcRect b="0" l="522" r="47774" t="5105"/>
          <a:stretch/>
        </p:blipFill>
        <p:spPr>
          <a:xfrm>
            <a:off x="307600" y="946463"/>
            <a:ext cx="3621150" cy="355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 rotWithShape="1">
          <a:blip r:embed="rId4">
            <a:alphaModFix/>
          </a:blip>
          <a:srcRect b="0" l="2787" r="8149" t="0"/>
          <a:stretch/>
        </p:blipFill>
        <p:spPr>
          <a:xfrm>
            <a:off x="3981013" y="811188"/>
            <a:ext cx="2503800" cy="210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 rotWithShape="1">
          <a:blip r:embed="rId5">
            <a:alphaModFix/>
          </a:blip>
          <a:srcRect b="0" l="2732" r="7079" t="0"/>
          <a:stretch/>
        </p:blipFill>
        <p:spPr>
          <a:xfrm>
            <a:off x="6537100" y="812438"/>
            <a:ext cx="2532426" cy="210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/>
        </p:nvSpPr>
        <p:spPr>
          <a:xfrm>
            <a:off x="4203450" y="2999275"/>
            <a:ext cx="4817700" cy="1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84150" lvl="0" marL="171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SolidWorks is used to develop the meshes.</a:t>
            </a:r>
            <a:endParaRPr sz="1100"/>
          </a:p>
          <a:p>
            <a:pPr indent="-184150" lvl="0" marL="171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Meshes are exported &amp; imported in ‘rai’ after processing .urdf files.</a:t>
            </a:r>
            <a:endParaRPr sz="1100"/>
          </a:p>
          <a:p>
            <a:pPr indent="-184150" lvl="0" marL="171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The ‘gym’ wrapper is used to create ‘reach_gym’ to train the robot.</a:t>
            </a:r>
            <a:endParaRPr sz="1100"/>
          </a:p>
          <a:p>
            <a:pPr indent="-184150" lvl="0" marL="171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It takes 1Hr. </a:t>
            </a:r>
            <a:r>
              <a:rPr lang="en" sz="1100"/>
              <a:t>t</a:t>
            </a:r>
            <a:r>
              <a:rPr lang="en" sz="1100"/>
              <a:t>o train the robot for 500 episodes.</a:t>
            </a:r>
            <a:endParaRPr sz="1100"/>
          </a:p>
          <a:p>
            <a:pPr indent="-184150" lvl="0" marL="171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The robot reaches any point in the Cartesian space with error of ±5mm.</a:t>
            </a:r>
            <a:endParaRPr sz="1100"/>
          </a:p>
          <a:p>
            <a:pPr indent="-184150" lvl="0" marL="171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The training occupies 3GB of GPU.</a:t>
            </a: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